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43"/>
  </p:notesMasterIdLst>
  <p:sldIdLst>
    <p:sldId id="256" r:id="rId3"/>
    <p:sldId id="257" r:id="rId4"/>
    <p:sldId id="266" r:id="rId5"/>
    <p:sldId id="267" r:id="rId6"/>
    <p:sldId id="268" r:id="rId7"/>
    <p:sldId id="270" r:id="rId8"/>
    <p:sldId id="271" r:id="rId9"/>
    <p:sldId id="279" r:id="rId10"/>
    <p:sldId id="269" r:id="rId11"/>
    <p:sldId id="272" r:id="rId12"/>
    <p:sldId id="273" r:id="rId13"/>
    <p:sldId id="275" r:id="rId14"/>
    <p:sldId id="276" r:id="rId15"/>
    <p:sldId id="277" r:id="rId16"/>
    <p:sldId id="278" r:id="rId17"/>
    <p:sldId id="258" r:id="rId18"/>
    <p:sldId id="280" r:id="rId19"/>
    <p:sldId id="260" r:id="rId20"/>
    <p:sldId id="261" r:id="rId21"/>
    <p:sldId id="281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F1E7"/>
    <a:srgbClr val="EBF5E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48217-C629-407B-BDB8-B1C914C7CCA9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203F89-0198-448E-A7C7-06CDE28CBC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128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F155-B6E4-4406-8C66-4D59FD68395A}" type="datetime1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08403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E6BDE-879E-48CE-B0A8-6ADCFA89E08C}" type="datetime1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40148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BC3FE-9645-435B-9C14-57018E5FB10C}" type="datetime1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4359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D40E-1D6A-468D-BC4E-177CBBF56565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9482-BAE4-4249-9516-24BCA1169D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28372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D40E-1D6A-468D-BC4E-177CBBF56565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9482-BAE4-4249-9516-24BCA1169D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08905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D40E-1D6A-468D-BC4E-177CBBF56565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9482-BAE4-4249-9516-24BCA1169D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90933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D40E-1D6A-468D-BC4E-177CBBF56565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9482-BAE4-4249-9516-24BCA1169D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46364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D40E-1D6A-468D-BC4E-177CBBF56565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9482-BAE4-4249-9516-24BCA1169D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01225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D40E-1D6A-468D-BC4E-177CBBF56565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9482-BAE4-4249-9516-24BCA1169D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46748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D40E-1D6A-468D-BC4E-177CBBF56565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9482-BAE4-4249-9516-24BCA1169D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9927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D40E-1D6A-468D-BC4E-177CBBF56565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9482-BAE4-4249-9516-24BCA1169D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89611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F16CE-DE7D-4CC4-AA6A-79B27CCE982C}" type="datetime1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503919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D40E-1D6A-468D-BC4E-177CBBF56565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9482-BAE4-4249-9516-24BCA1169D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4117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D40E-1D6A-468D-BC4E-177CBBF56565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9482-BAE4-4249-9516-24BCA1169D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387186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D40E-1D6A-468D-BC4E-177CBBF56565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9482-BAE4-4249-9516-24BCA1169D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9778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FB23-8C12-4E04-989C-EB33B2114EE6}" type="datetime1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72378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153A-38C8-4BB4-B66C-6F45599AFBD8}" type="datetime1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93685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25525-16A6-429F-9519-3B45CE7E5922}" type="datetime1">
              <a:rPr lang="en-US" smtClean="0"/>
              <a:pPr/>
              <a:t>1/6/2018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9388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64D83-06CF-42A3-A7E4-0220F05139DF}" type="datetime1">
              <a:rPr lang="en-US" smtClean="0"/>
              <a:pPr/>
              <a:t>1/6/2018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63049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4391-5B9D-43E2-9838-0062A4B8219F}" type="datetime1">
              <a:rPr lang="en-US" smtClean="0"/>
              <a:pPr/>
              <a:t>1/6/2018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7824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30BB875-66FF-4819-A45D-EEB6A5EFA4CD}" type="datetime1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E9E48B-1723-4A25-9027-7B902D7120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21497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6EBCF-967F-442B-8952-11E462196FA2}" type="datetime1">
              <a:rPr lang="en-US" smtClean="0"/>
              <a:pPr/>
              <a:t>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71964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4F05AED-E803-4766-BF89-36817C55BB64}" type="datetime1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4E9E48B-1723-4A25-9027-7B902D71208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4703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DD40E-1D6A-468D-BC4E-177CBBF56565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F9482-BAE4-4249-9516-24BCA1169D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1558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69AAA3-CFF1-41AC-90AE-6DE2B26BD2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Probability and Statistics</a:t>
            </a:r>
            <a:br>
              <a:rPr lang="en-US" sz="5400" dirty="0"/>
            </a:br>
            <a:r>
              <a:rPr lang="en-US" sz="5400" dirty="0"/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C717C3C-2148-4446-B520-D488E031F6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cap="none" dirty="0"/>
              <a:t>Lecture-2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A18C066-C392-4125-ADBC-71596C5E3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9FC8D61-2884-42B0-B16C-8BCE78352A22}"/>
              </a:ext>
            </a:extLst>
          </p:cNvPr>
          <p:cNvSpPr txBox="1"/>
          <p:nvPr/>
        </p:nvSpPr>
        <p:spPr>
          <a:xfrm>
            <a:off x="94268" y="6455578"/>
            <a:ext cx="867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have been prepared from multiple sources on the Internet. No authorship is claimed.</a:t>
            </a:r>
          </a:p>
        </p:txBody>
      </p:sp>
    </p:spTree>
    <p:extLst>
      <p:ext uri="{BB962C8B-B14F-4D97-AF65-F5344CB8AC3E}">
        <p14:creationId xmlns:p14="http://schemas.microsoft.com/office/powerpoint/2010/main" xmlns="" val="452731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7FA802-FB53-450C-BD83-CD51BA9E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Bayes’ Theorem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B9D5349-59D3-4403-B76E-E5ECD5A309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1703" t="40435" r="49177" b="50854"/>
          <a:stretch/>
        </p:blipFill>
        <p:spPr>
          <a:xfrm>
            <a:off x="4527274" y="2150597"/>
            <a:ext cx="3137452" cy="804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C4B4707-F46A-4DF4-B6A5-BB0F0A975E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0136" t="50290" r="34783" b="45073"/>
          <a:stretch/>
        </p:blipFill>
        <p:spPr>
          <a:xfrm>
            <a:off x="2638295" y="3429000"/>
            <a:ext cx="6915410" cy="400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D166892-DB83-495F-AAD6-23C419821B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7935" t="68696" r="33805" b="13333"/>
          <a:stretch/>
        </p:blipFill>
        <p:spPr>
          <a:xfrm>
            <a:off x="2627510" y="4542181"/>
            <a:ext cx="6926195" cy="14507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D8E70B9-9CA9-45CF-80B3-F1880B1D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00071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769AEC-1323-4CB9-AE45-C4AD6C7F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46D6A97-2C8B-4F1C-9374-27719CFFA2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402" t="37510" r="4130" b="15942"/>
          <a:stretch/>
        </p:blipFill>
        <p:spPr>
          <a:xfrm>
            <a:off x="550628" y="2155027"/>
            <a:ext cx="11151704" cy="3192225"/>
          </a:xfrm>
          <a:prstGeom prst="rect">
            <a:avLst/>
          </a:prstGeom>
        </p:spPr>
      </p:pic>
      <p:pic>
        <p:nvPicPr>
          <p:cNvPr id="1030" name="Picture 6" descr="https://ih0.redbubble.net/image.25918968.1429/flat,800x800,070,f.jpg">
            <a:extLst>
              <a:ext uri="{FF2B5EF4-FFF2-40B4-BE49-F238E27FC236}">
                <a16:creationId xmlns:a16="http://schemas.microsoft.com/office/drawing/2014/main" xmlns="" id="{C8E6F491-0C6D-4F6D-AA2E-BEA1012D3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40957" y="4285529"/>
            <a:ext cx="2305879" cy="189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EAA923B-C2EA-4E7B-9C2A-2AF7C815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838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769AEC-1323-4CB9-AE45-C4AD6C7F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6F447BB-0B40-459A-BBF9-5E0E7FE195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9000" t="9814" r="10081" b="34058"/>
          <a:stretch/>
        </p:blipFill>
        <p:spPr>
          <a:xfrm>
            <a:off x="537044" y="1885575"/>
            <a:ext cx="9865581" cy="3849301"/>
          </a:xfrm>
          <a:prstGeom prst="rect">
            <a:avLst/>
          </a:prstGeom>
        </p:spPr>
      </p:pic>
      <p:pic>
        <p:nvPicPr>
          <p:cNvPr id="6" name="Picture 6" descr="https://ih0.redbubble.net/image.25918968.1429/flat,800x800,070,f.jpg">
            <a:extLst>
              <a:ext uri="{FF2B5EF4-FFF2-40B4-BE49-F238E27FC236}">
                <a16:creationId xmlns:a16="http://schemas.microsoft.com/office/drawing/2014/main" xmlns="" id="{CEEC75D2-2795-4471-980D-8AE965519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12696" y="4919870"/>
            <a:ext cx="1633532" cy="134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DDE2B7-C86A-4509-AF2D-1FEAE64A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5511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769AEC-1323-4CB9-AE45-C4AD6C7F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1B97AF7-762E-475B-99A2-409DF188BC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467" t="66377" r="17500" b="22463"/>
          <a:stretch/>
        </p:blipFill>
        <p:spPr>
          <a:xfrm>
            <a:off x="550628" y="5419684"/>
            <a:ext cx="8050696" cy="765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65BB911-0B55-4E34-8B42-9BA8BADE9F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9000" t="9814" r="10081" b="39523"/>
          <a:stretch/>
        </p:blipFill>
        <p:spPr>
          <a:xfrm>
            <a:off x="550628" y="1841285"/>
            <a:ext cx="9865581" cy="3474473"/>
          </a:xfrm>
          <a:prstGeom prst="rect">
            <a:avLst/>
          </a:prstGeom>
        </p:spPr>
      </p:pic>
      <p:pic>
        <p:nvPicPr>
          <p:cNvPr id="1030" name="Picture 6" descr="https://ih0.redbubble.net/image.25918968.1429/flat,800x800,070,f.jpg">
            <a:extLst>
              <a:ext uri="{FF2B5EF4-FFF2-40B4-BE49-F238E27FC236}">
                <a16:creationId xmlns:a16="http://schemas.microsoft.com/office/drawing/2014/main" xmlns="" id="{C8E6F491-0C6D-4F6D-AA2E-BEA1012D3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12696" y="4919870"/>
            <a:ext cx="1633532" cy="134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3A679B-4F16-48FE-8ED3-EBF6438F1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25756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769AEC-1323-4CB9-AE45-C4AD6C7F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1B97AF7-762E-475B-99A2-409DF188BC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467" t="76481" r="17500" b="12649"/>
          <a:stretch/>
        </p:blipFill>
        <p:spPr>
          <a:xfrm>
            <a:off x="550628" y="5419683"/>
            <a:ext cx="8050696" cy="745435"/>
          </a:xfrm>
          <a:prstGeom prst="rect">
            <a:avLst/>
          </a:prstGeom>
        </p:spPr>
      </p:pic>
      <p:pic>
        <p:nvPicPr>
          <p:cNvPr id="1030" name="Picture 6" descr="https://ih0.redbubble.net/image.25918968.1429/flat,800x800,070,f.jpg">
            <a:extLst>
              <a:ext uri="{FF2B5EF4-FFF2-40B4-BE49-F238E27FC236}">
                <a16:creationId xmlns:a16="http://schemas.microsoft.com/office/drawing/2014/main" xmlns="" id="{C8E6F491-0C6D-4F6D-AA2E-BEA1012D3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16209" y="4868497"/>
            <a:ext cx="1608209" cy="13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517C669-88EE-4F28-B254-9159B04297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9000" t="9814" r="10081" b="39523"/>
          <a:stretch/>
        </p:blipFill>
        <p:spPr>
          <a:xfrm>
            <a:off x="550628" y="1841285"/>
            <a:ext cx="9865581" cy="34744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1989AC1-FA40-407B-A94D-9D89A94A8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45275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769AEC-1323-4CB9-AE45-C4AD6C7F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1B97AF7-762E-475B-99A2-409DF188BC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467" t="85611" r="17500" b="5156"/>
          <a:stretch/>
        </p:blipFill>
        <p:spPr>
          <a:xfrm>
            <a:off x="550628" y="5419683"/>
            <a:ext cx="8050696" cy="633247"/>
          </a:xfrm>
          <a:prstGeom prst="rect">
            <a:avLst/>
          </a:prstGeom>
        </p:spPr>
      </p:pic>
      <p:pic>
        <p:nvPicPr>
          <p:cNvPr id="1030" name="Picture 6" descr="https://ih0.redbubble.net/image.25918968.1429/flat,800x800,070,f.jpg">
            <a:extLst>
              <a:ext uri="{FF2B5EF4-FFF2-40B4-BE49-F238E27FC236}">
                <a16:creationId xmlns:a16="http://schemas.microsoft.com/office/drawing/2014/main" xmlns="" id="{C8E6F491-0C6D-4F6D-AA2E-BEA1012D3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15987" y="4850296"/>
            <a:ext cx="1620273" cy="133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78EEB3B-EC61-49E1-9341-62244E8254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9000" t="9814" r="10081" b="39523"/>
          <a:stretch/>
        </p:blipFill>
        <p:spPr>
          <a:xfrm>
            <a:off x="550628" y="1841285"/>
            <a:ext cx="9865581" cy="34744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CDEA0C-7196-48A6-A3B8-A98AFAB19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36892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48B165-FF9D-410B-BDD8-5E3040574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CBE59A-2392-4D3E-8244-AC7E0965F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64468"/>
            <a:ext cx="10058400" cy="37103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 A variable whose possible values are numerical outcomes of a random phenomenon 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latin typeface="+mj-lt"/>
              </a:rPr>
              <a:t>Discrete Random Variable: Can take countable number of distinct values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+mj-lt"/>
              </a:rPr>
              <a:t>Eg</a:t>
            </a:r>
            <a:r>
              <a:rPr lang="en-US" sz="1800" dirty="0">
                <a:latin typeface="+mj-lt"/>
              </a:rPr>
              <a:t>: Number of students present, number of students getting A</a:t>
            </a:r>
            <a:br>
              <a:rPr lang="en-US" sz="1800" dirty="0">
                <a:latin typeface="+mj-lt"/>
              </a:rPr>
            </a:br>
            <a:endParaRPr lang="en-US" sz="1800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latin typeface="+mj-lt"/>
              </a:rPr>
              <a:t>Continuous Random Variable: Can take infinite number of possible values, generally measurements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+mj-lt"/>
              </a:rPr>
              <a:t>Eg</a:t>
            </a:r>
            <a:r>
              <a:rPr lang="en-US" sz="1800" dirty="0">
                <a:latin typeface="+mj-lt"/>
              </a:rPr>
              <a:t>: Height, temperature in New Delhi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96714F9-690B-4326-9C0A-98913DF3A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37766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48B165-FF9D-410B-BDD8-5E3040574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CBE59A-2392-4D3E-8244-AC7E0965F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64468"/>
            <a:ext cx="10058400" cy="37103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 The probability distribution for a random variable gives the possible values of the variable along with the associated probabilities</a:t>
            </a:r>
            <a:r>
              <a:rPr lang="en-US" sz="1800" dirty="0">
                <a:latin typeface="+mj-lt"/>
              </a:rPr>
              <a:t/>
            </a:r>
            <a:br>
              <a:rPr lang="en-US" sz="18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 For a discrete random variable, the probability distribution is called the probability mass function (</a:t>
            </a:r>
            <a:r>
              <a:rPr lang="en-US" sz="2400" dirty="0" err="1">
                <a:latin typeface="+mj-lt"/>
              </a:rPr>
              <a:t>pmf</a:t>
            </a:r>
            <a:r>
              <a:rPr lang="en-US" sz="2400" dirty="0">
                <a:latin typeface="+mj-lt"/>
              </a:rPr>
              <a:t>)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 For a continuous random variable, the probability distribution is called the probability density function (pdf)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06AA14D-64CF-437C-BB9C-DF677D2A0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88290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96E802-EC0D-474B-A1C5-A7698F83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86603"/>
            <a:ext cx="12192000" cy="1450757"/>
          </a:xfrm>
        </p:spPr>
        <p:txBody>
          <a:bodyPr/>
          <a:lstStyle/>
          <a:p>
            <a:pPr algn="ctr"/>
            <a:r>
              <a:rPr lang="en-US" dirty="0"/>
              <a:t>Discrete Distribution: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099072-3F44-435D-8E52-5D44BC766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44514"/>
            <a:ext cx="10058400" cy="39090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 Often encountered when same experiment is repeated multiple times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 Experiment is of pass/fail or yes/no type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 Probability of success: `p’, probability of failure: `1-p’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dirty="0">
                <a:latin typeface="+mj-lt"/>
              </a:rPr>
              <a:t>n: total number of iterations of experiment, s: number of successes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FE8C123-8DB1-42B0-A675-03DBA60A2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0761" t="37536" r="30951" b="53043"/>
          <a:stretch/>
        </p:blipFill>
        <p:spPr>
          <a:xfrm>
            <a:off x="4371560" y="4492483"/>
            <a:ext cx="3448879" cy="646043"/>
          </a:xfrm>
          <a:prstGeom prst="rect">
            <a:avLst/>
          </a:prstGeom>
        </p:spPr>
      </p:pic>
      <p:pic>
        <p:nvPicPr>
          <p:cNvPr id="11266" name="Picture 2" descr="File:Binomial distribution pmf.svg">
            <a:extLst>
              <a:ext uri="{FF2B5EF4-FFF2-40B4-BE49-F238E27FC236}">
                <a16:creationId xmlns:a16="http://schemas.microsoft.com/office/drawing/2014/main" xmlns="" id="{3B629DE9-D429-438D-BCF9-21BE2F036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8630" y="3627780"/>
            <a:ext cx="3759885" cy="250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3FC084-5F5F-45E5-88E9-85A749B082F8}"/>
              </a:ext>
            </a:extLst>
          </p:cNvPr>
          <p:cNvSpPr txBox="1"/>
          <p:nvPr/>
        </p:nvSpPr>
        <p:spPr>
          <a:xfrm>
            <a:off x="9728873" y="5992336"/>
            <a:ext cx="107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618E20D-77E8-4E4F-85F2-72A0A4664C31}"/>
              </a:ext>
            </a:extLst>
          </p:cNvPr>
          <p:cNvSpPr txBox="1"/>
          <p:nvPr/>
        </p:nvSpPr>
        <p:spPr>
          <a:xfrm rot="16200000">
            <a:off x="7598670" y="460849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98943B-B13A-4406-9E16-510AEC653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59468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91C054-6A4C-4B53-92E8-FA74C0FBA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Continuous Distribution: Gaussian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0096953-5437-4604-A8A7-127E430981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5870" t="48261" r="27853" b="26812"/>
          <a:stretch/>
        </p:blipFill>
        <p:spPr>
          <a:xfrm>
            <a:off x="1227317" y="2268794"/>
            <a:ext cx="3834847" cy="1482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CDDED9-18B9-43ED-A255-4D3FAF3C50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41902" t="11449" r="32500" b="70580"/>
          <a:stretch/>
        </p:blipFill>
        <p:spPr>
          <a:xfrm>
            <a:off x="566531" y="4373218"/>
            <a:ext cx="2315497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3726C5E-B950-4CD9-A91A-B469FF738D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5054" t="62648" r="25571" b="15652"/>
          <a:stretch/>
        </p:blipFill>
        <p:spPr>
          <a:xfrm>
            <a:off x="3303766" y="4373218"/>
            <a:ext cx="2949626" cy="914400"/>
          </a:xfrm>
          <a:prstGeom prst="rect">
            <a:avLst/>
          </a:prstGeom>
        </p:spPr>
      </p:pic>
      <p:pic>
        <p:nvPicPr>
          <p:cNvPr id="12290" name="Picture 2" descr="File:Normal Distribution PDF.svg">
            <a:extLst>
              <a:ext uri="{FF2B5EF4-FFF2-40B4-BE49-F238E27FC236}">
                <a16:creationId xmlns:a16="http://schemas.microsoft.com/office/drawing/2014/main" xmlns="" id="{C61FBCCA-1D25-411A-9789-FB3ED6C74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48061" y="2268794"/>
            <a:ext cx="5042286" cy="322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D35F280-E0DE-4772-A42F-44B6811B8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7579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845B03-2663-4D37-9A7A-F3C5271A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38D4FF-B385-4568-B57D-6227428C3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87826"/>
            <a:ext cx="10058400" cy="38812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 Notion of likelihood for an event to occur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 Prior Probability: P(A)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 Posterior Probability: P(A|B)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3516F29-7DCC-4CA1-9245-28E4B9CAA1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1549" t="31884" r="38125" b="56087"/>
          <a:stretch/>
        </p:blipFill>
        <p:spPr>
          <a:xfrm>
            <a:off x="4247321" y="2385390"/>
            <a:ext cx="3697357" cy="8249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9F49EE4-A5F3-45AC-8162-F3F8F353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6133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EA04079-A6B0-47AF-97B5-FEB1B4D6B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27747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  <a:p>
            <a:r>
              <a:rPr lang="en-US" dirty="0"/>
              <a:t>Variance</a:t>
            </a:r>
          </a:p>
          <a:p>
            <a:r>
              <a:rPr lang="en-US" dirty="0"/>
              <a:t>Correlation </a:t>
            </a:r>
          </a:p>
          <a:p>
            <a:r>
              <a:rPr lang="en-US" dirty="0"/>
              <a:t>Central limit theorem</a:t>
            </a:r>
          </a:p>
          <a:p>
            <a:r>
              <a:rPr lang="en-US" dirty="0"/>
              <a:t>Parameter estimation, </a:t>
            </a:r>
          </a:p>
          <a:p>
            <a:r>
              <a:rPr lang="en-US" dirty="0"/>
              <a:t>hypothesis testing (t-test)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16792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1225" y="1066800"/>
            <a:ext cx="7829550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705297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8839" y="990600"/>
            <a:ext cx="793432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97106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1700" y="614364"/>
            <a:ext cx="7848600" cy="562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48217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8364" y="571500"/>
            <a:ext cx="791527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77416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9314" y="581025"/>
            <a:ext cx="7953375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53685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t="11587"/>
          <a:stretch>
            <a:fillRect/>
          </a:stretch>
        </p:blipFill>
        <p:spPr bwMode="auto">
          <a:xfrm>
            <a:off x="2157414" y="1676400"/>
            <a:ext cx="7877175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5032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9314" y="590550"/>
            <a:ext cx="7953375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222016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7413" y="1143000"/>
            <a:ext cx="7877175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1057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C427E9-0709-46AE-AD47-B54EEF869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Conditional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CFBE9A-9072-4AA8-AFB9-74725BD5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30458"/>
            <a:ext cx="10058400" cy="37386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 Conditional probability of A given B: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 Deriving Chain Rule from above: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3426220-7F79-4B5A-A605-842BC0D0C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9810" t="48261" r="59728" b="39855"/>
          <a:stretch/>
        </p:blipFill>
        <p:spPr>
          <a:xfrm>
            <a:off x="4848639" y="2862469"/>
            <a:ext cx="2494722" cy="815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0F664EF-1205-4DAE-879C-0EDF55F5DA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7609" t="78118" r="32256" b="16085"/>
          <a:stretch/>
        </p:blipFill>
        <p:spPr>
          <a:xfrm>
            <a:off x="3039717" y="4685985"/>
            <a:ext cx="6112565" cy="39756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FDDE290-7964-4D1E-82E0-48C02D771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10842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25" y="571500"/>
            <a:ext cx="790575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9659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4075" y="633414"/>
            <a:ext cx="7943850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809934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6939" y="638175"/>
            <a:ext cx="7858125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72835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2650" y="695325"/>
            <a:ext cx="7886700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58264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25" y="604839"/>
            <a:ext cx="7905750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02776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2175" y="595314"/>
            <a:ext cx="7867650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96795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25" y="609600"/>
            <a:ext cx="790575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01973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8364" y="590550"/>
            <a:ext cx="7915275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86810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8839" y="585789"/>
            <a:ext cx="793432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84740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2650" y="571500"/>
            <a:ext cx="788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65092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769AEC-1323-4CB9-AE45-C4AD6C7F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</a:t>
            </a:r>
          </a:p>
        </p:txBody>
      </p:sp>
      <p:pic>
        <p:nvPicPr>
          <p:cNvPr id="1030" name="Picture 6" descr="https://ih0.redbubble.net/image.25918968.1429/flat,800x800,070,f.jpg">
            <a:extLst>
              <a:ext uri="{FF2B5EF4-FFF2-40B4-BE49-F238E27FC236}">
                <a16:creationId xmlns:a16="http://schemas.microsoft.com/office/drawing/2014/main" xmlns="" id="{C8E6F491-0C6D-4F6D-AA2E-BEA1012D3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40957" y="4285529"/>
            <a:ext cx="2305879" cy="189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E1DF3ED-8B4C-4DF8-8E25-E1E249FF3C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4863" t="18261" r="26142" b="22754"/>
          <a:stretch/>
        </p:blipFill>
        <p:spPr>
          <a:xfrm>
            <a:off x="2980911" y="1965890"/>
            <a:ext cx="6230178" cy="42191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83B0200-F116-4235-B5C6-C235131A83C7}"/>
              </a:ext>
            </a:extLst>
          </p:cNvPr>
          <p:cNvSpPr/>
          <p:nvPr/>
        </p:nvSpPr>
        <p:spPr>
          <a:xfrm>
            <a:off x="4251487" y="5081047"/>
            <a:ext cx="1404595" cy="1018095"/>
          </a:xfrm>
          <a:prstGeom prst="rect">
            <a:avLst/>
          </a:prstGeom>
          <a:solidFill>
            <a:srgbClr val="E3F1E7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932C91FE-15BF-4F7C-8779-F826F1BC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222141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2650" y="571500"/>
            <a:ext cx="788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81081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769AEC-1323-4CB9-AE45-C4AD6C7F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</a:t>
            </a:r>
          </a:p>
        </p:txBody>
      </p:sp>
      <p:pic>
        <p:nvPicPr>
          <p:cNvPr id="1030" name="Picture 6" descr="https://ih0.redbubble.net/image.25918968.1429/flat,800x800,070,f.jpg">
            <a:extLst>
              <a:ext uri="{FF2B5EF4-FFF2-40B4-BE49-F238E27FC236}">
                <a16:creationId xmlns:a16="http://schemas.microsoft.com/office/drawing/2014/main" xmlns="" id="{C8E6F491-0C6D-4F6D-AA2E-BEA1012D3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40957" y="4285529"/>
            <a:ext cx="2305879" cy="189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E1DF3ED-8B4C-4DF8-8E25-E1E249FF3C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4863" t="18261" r="26142" b="22754"/>
          <a:stretch/>
        </p:blipFill>
        <p:spPr>
          <a:xfrm>
            <a:off x="2980911" y="1965890"/>
            <a:ext cx="6230178" cy="421910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2ADEB04-B03C-4B46-B161-835F8F789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341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769AEC-1323-4CB9-AE45-C4AD6C7F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</a:t>
            </a:r>
          </a:p>
        </p:txBody>
      </p:sp>
      <p:pic>
        <p:nvPicPr>
          <p:cNvPr id="1030" name="Picture 6" descr="https://ih0.redbubble.net/image.25918968.1429/flat,800x800,070,f.jpg">
            <a:extLst>
              <a:ext uri="{FF2B5EF4-FFF2-40B4-BE49-F238E27FC236}">
                <a16:creationId xmlns:a16="http://schemas.microsoft.com/office/drawing/2014/main" xmlns="" id="{C8E6F491-0C6D-4F6D-AA2E-BEA1012D3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40957" y="4285529"/>
            <a:ext cx="2305879" cy="189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CDEB04C-2214-4836-879D-2005615DAA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4946" t="30145" r="26060" b="57247"/>
          <a:stretch/>
        </p:blipFill>
        <p:spPr>
          <a:xfrm>
            <a:off x="1976399" y="2236304"/>
            <a:ext cx="8239202" cy="11926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DAE7645-1774-4453-9944-9BF1F612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7594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793C3F5-24BF-444D-A114-3530440F01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4946" t="30145" r="26060" b="28841"/>
          <a:stretch/>
        </p:blipFill>
        <p:spPr>
          <a:xfrm>
            <a:off x="2527654" y="2097156"/>
            <a:ext cx="7113303" cy="3349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769AEC-1323-4CB9-AE45-C4AD6C7F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</a:t>
            </a:r>
          </a:p>
        </p:txBody>
      </p:sp>
      <p:pic>
        <p:nvPicPr>
          <p:cNvPr id="1030" name="Picture 6" descr="https://ih0.redbubble.net/image.25918968.1429/flat,800x800,070,f.jpg">
            <a:extLst>
              <a:ext uri="{FF2B5EF4-FFF2-40B4-BE49-F238E27FC236}">
                <a16:creationId xmlns:a16="http://schemas.microsoft.com/office/drawing/2014/main" xmlns="" id="{C8E6F491-0C6D-4F6D-AA2E-BEA1012D3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40957" y="4285529"/>
            <a:ext cx="2305879" cy="189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30FD9D-8ADD-4CF7-A3AF-74125DE3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41294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A1CD0B-61B8-4B00-968D-E108C270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Law of Total Probability</a:t>
            </a:r>
          </a:p>
        </p:txBody>
      </p:sp>
      <p:pic>
        <p:nvPicPr>
          <p:cNvPr id="2050" name="Picture 2" descr="total probability rule">
            <a:extLst>
              <a:ext uri="{FF2B5EF4-FFF2-40B4-BE49-F238E27FC236}">
                <a16:creationId xmlns:a16="http://schemas.microsoft.com/office/drawing/2014/main" xmlns="" id="{91A5687E-36B6-41E6-B2E2-8DBC194E5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59951" y="2362884"/>
            <a:ext cx="4831341" cy="269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147E3399-9BB2-4F78-B44D-56774B2D774B}"/>
              </a:ext>
            </a:extLst>
          </p:cNvPr>
          <p:cNvGrpSpPr/>
          <p:nvPr/>
        </p:nvGrpSpPr>
        <p:grpSpPr>
          <a:xfrm>
            <a:off x="1000708" y="3042298"/>
            <a:ext cx="4133443" cy="2017643"/>
            <a:chOff x="715617" y="2693505"/>
            <a:chExt cx="4133443" cy="2017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B4D45E4B-CC91-42BF-94A3-C9CD4DC9C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20217" t="37391" r="48886" b="35797"/>
            <a:stretch/>
          </p:blipFill>
          <p:spPr>
            <a:xfrm>
              <a:off x="715617" y="2693505"/>
              <a:ext cx="4133443" cy="20176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EAB19046-579A-4C6A-B54D-324D4278006A}"/>
                </a:ext>
              </a:extLst>
            </p:cNvPr>
            <p:cNvSpPr/>
            <p:nvPr/>
          </p:nvSpPr>
          <p:spPr>
            <a:xfrm>
              <a:off x="2362440" y="3548270"/>
              <a:ext cx="278296" cy="3578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83FE678-9429-4C94-9343-3E1B4EB11875}"/>
              </a:ext>
            </a:extLst>
          </p:cNvPr>
          <p:cNvSpPr txBox="1"/>
          <p:nvPr/>
        </p:nvSpPr>
        <p:spPr>
          <a:xfrm>
            <a:off x="857840" y="1974330"/>
            <a:ext cx="5502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If B</a:t>
            </a:r>
            <a:r>
              <a:rPr lang="en-US" sz="2400" baseline="-25000" dirty="0">
                <a:latin typeface="+mj-lt"/>
              </a:rPr>
              <a:t>1</a:t>
            </a:r>
            <a:r>
              <a:rPr lang="en-US" sz="2400" dirty="0">
                <a:latin typeface="+mj-lt"/>
              </a:rPr>
              <a:t>, B</a:t>
            </a:r>
            <a:r>
              <a:rPr lang="en-US" sz="2400" baseline="-25000" dirty="0">
                <a:latin typeface="+mj-lt"/>
              </a:rPr>
              <a:t>2</a:t>
            </a:r>
            <a:r>
              <a:rPr lang="en-US" sz="2400" dirty="0">
                <a:latin typeface="+mj-lt"/>
              </a:rPr>
              <a:t>, … </a:t>
            </a:r>
            <a:r>
              <a:rPr lang="en-US" sz="2400" dirty="0" err="1">
                <a:latin typeface="+mj-lt"/>
              </a:rPr>
              <a:t>B</a:t>
            </a:r>
            <a:r>
              <a:rPr lang="en-US" sz="2400" baseline="-25000" dirty="0" err="1">
                <a:latin typeface="+mj-lt"/>
              </a:rPr>
              <a:t>n</a:t>
            </a:r>
            <a:r>
              <a:rPr lang="en-US" sz="2400" dirty="0">
                <a:latin typeface="+mj-lt"/>
              </a:rPr>
              <a:t> is a partition of mutually exclusive events, and A is any event, then: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2E2A3EB-23B8-4A6A-B506-2F8DC762F620}"/>
              </a:ext>
            </a:extLst>
          </p:cNvPr>
          <p:cNvSpPr txBox="1"/>
          <p:nvPr/>
        </p:nvSpPr>
        <p:spPr>
          <a:xfrm>
            <a:off x="7182075" y="5059941"/>
            <a:ext cx="3187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i="1" dirty="0"/>
              <a:t>P(A) = P(A∩B) + P(A∩B</a:t>
            </a:r>
            <a:r>
              <a:rPr lang="pl-PL" sz="2400" i="1" baseline="30000" dirty="0"/>
              <a:t>c</a:t>
            </a:r>
            <a:r>
              <a:rPr lang="pl-PL" sz="2400" i="1" dirty="0"/>
              <a:t>)</a:t>
            </a:r>
            <a:endParaRPr lang="en-US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548456DA-CD75-4E85-979C-2D90C9108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30750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7FA802-FB53-450C-BD83-CD51BA9E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Bayes’ Theorem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B9D5349-59D3-4403-B76E-E5ECD5A309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1703" t="40435" r="49177" b="50854"/>
          <a:stretch/>
        </p:blipFill>
        <p:spPr>
          <a:xfrm>
            <a:off x="4118113" y="2487529"/>
            <a:ext cx="3955774" cy="1013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C4B4707-F46A-4DF4-B6A5-BB0F0A975E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0136" t="50290" r="34783" b="45073"/>
          <a:stretch/>
        </p:blipFill>
        <p:spPr>
          <a:xfrm>
            <a:off x="2059625" y="4114798"/>
            <a:ext cx="8072750" cy="46713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3178240-1FC8-4D9F-875D-D297546DC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E48B-1723-4A25-9027-7B902D71208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159612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328</TotalTime>
  <Words>188</Words>
  <Application>Microsoft Office PowerPoint</Application>
  <PresentationFormat>Custom</PresentationFormat>
  <Paragraphs>68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Retrospect</vt:lpstr>
      <vt:lpstr>Office Theme</vt:lpstr>
      <vt:lpstr>Probability and Statistics Overview</vt:lpstr>
      <vt:lpstr>Probability</vt:lpstr>
      <vt:lpstr>Conditional Probability</vt:lpstr>
      <vt:lpstr>Question</vt:lpstr>
      <vt:lpstr>Question</vt:lpstr>
      <vt:lpstr>Question</vt:lpstr>
      <vt:lpstr>Question</vt:lpstr>
      <vt:lpstr>Law of Total Probability</vt:lpstr>
      <vt:lpstr>Bayes’ Theorem</vt:lpstr>
      <vt:lpstr>Bayes’ Theorem</vt:lpstr>
      <vt:lpstr>Question</vt:lpstr>
      <vt:lpstr>Question</vt:lpstr>
      <vt:lpstr>Question</vt:lpstr>
      <vt:lpstr>Question</vt:lpstr>
      <vt:lpstr>Question</vt:lpstr>
      <vt:lpstr>Random Variables</vt:lpstr>
      <vt:lpstr>Random Variables</vt:lpstr>
      <vt:lpstr>Discrete Distribution: Binomial Distribution</vt:lpstr>
      <vt:lpstr>Continuous Distribution: Gaussian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Practice question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Statistics Overview</dc:title>
  <dc:creator>Maneet Singh</dc:creator>
  <cp:lastModifiedBy>rohit keshari</cp:lastModifiedBy>
  <cp:revision>80</cp:revision>
  <dcterms:created xsi:type="dcterms:W3CDTF">2018-01-05T02:59:28Z</dcterms:created>
  <dcterms:modified xsi:type="dcterms:W3CDTF">2018-01-06T02:59:38Z</dcterms:modified>
</cp:coreProperties>
</file>